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notesMasterIdLst>
    <p:notesMasterId r:id="rId8"/>
  </p:notesMasterIdLst>
  <p:handoutMasterIdLst>
    <p:handoutMasterId r:id="rId9"/>
  </p:handoutMasterIdLst>
  <p:sldIdLst>
    <p:sldId id="259" r:id="rId2"/>
    <p:sldId id="343" r:id="rId3"/>
    <p:sldId id="344" r:id="rId4"/>
    <p:sldId id="345" r:id="rId5"/>
    <p:sldId id="353" r:id="rId6"/>
    <p:sldId id="352" r:id="rId7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5392"/>
    <a:srgbClr val="CC2027"/>
    <a:srgbClr val="2D6BB5"/>
    <a:srgbClr val="23538D"/>
    <a:srgbClr val="045495"/>
    <a:srgbClr val="757575"/>
    <a:srgbClr val="EF41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Střední styl 2 – zvýraznění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řední styl 2 – zvýraznění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Styl Středně sytá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97" autoAdjust="0"/>
    <p:restoredTop sz="90633" autoAdjust="0"/>
  </p:normalViewPr>
  <p:slideViewPr>
    <p:cSldViewPr>
      <p:cViewPr varScale="1">
        <p:scale>
          <a:sx n="92" d="100"/>
          <a:sy n="92" d="100"/>
        </p:scale>
        <p:origin x="2178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tišek Jochman" userId="ee602ba4-46a9-4e1c-b708-1a472df50681" providerId="ADAL" clId="{0E5DA3B3-BFBF-43AD-B790-EAAFE6CF0C54}"/>
    <pc:docChg chg="addSld">
      <pc:chgData name="František Jochman" userId="ee602ba4-46a9-4e1c-b708-1a472df50681" providerId="ADAL" clId="{0E5DA3B3-BFBF-43AD-B790-EAAFE6CF0C54}" dt="2022-11-08T19:01:57.502" v="0" actId="680"/>
      <pc:docMkLst>
        <pc:docMk/>
      </pc:docMkLst>
      <pc:sldChg chg="new">
        <pc:chgData name="František Jochman" userId="ee602ba4-46a9-4e1c-b708-1a472df50681" providerId="ADAL" clId="{0E5DA3B3-BFBF-43AD-B790-EAAFE6CF0C54}" dt="2022-11-08T19:01:57.502" v="0" actId="680"/>
        <pc:sldMkLst>
          <pc:docMk/>
          <pc:sldMk cId="3549465348" sldId="34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B7EDDD2-3048-41F6-9281-16F5744FCEE3}" type="datetimeFigureOut">
              <a:rPr lang="cs-CZ"/>
              <a:pPr>
                <a:defRPr/>
              </a:pPr>
              <a:t>10.02.2025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BF5163B-B5BD-42E4-BEF6-90CCA520C09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9505158-4304-4568-84CD-4F57AA9DD75A}" type="datetimeFigureOut">
              <a:rPr lang="cs-CZ"/>
              <a:pPr>
                <a:defRPr/>
              </a:pPr>
              <a:t>10.02.2025</a:t>
            </a:fld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/>
              <a:t>Klepnutím lze upravit styly předlohy textu.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ED4E894-CAF3-4EAE-8D87-1F799C83D7B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8" name="Zástupný symbol pro obrázek snímku 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4E894-CAF3-4EAE-8D87-1F799C83D7BB}" type="slidenum">
              <a:rPr lang="cs-CZ" smtClean="0"/>
              <a:pPr>
                <a:defRPr/>
              </a:pPr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7" descr="Ramecek_titul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030281"/>
            <a:ext cx="7772400" cy="1470025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defRPr>
            </a:lvl1pPr>
          </a:lstStyle>
          <a:p>
            <a:r>
              <a:rPr lang="cs-CZ" dirty="0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786058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Klepnutím lze upravit styl předlohy podnadpisů.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68264"/>
            <a:ext cx="8229600" cy="989034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</a:defRPr>
            </a:lvl1pPr>
          </a:lstStyle>
          <a:p>
            <a:r>
              <a:rPr lang="cs-CZ" dirty="0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357718"/>
          </a:xfrm>
        </p:spPr>
        <p:txBody>
          <a:bodyPr/>
          <a:lstStyle>
            <a:lvl1pPr>
              <a:spcBef>
                <a:spcPts val="1800"/>
              </a:spcBef>
              <a:defRPr sz="2400">
                <a:latin typeface="Century Gothic" pitchFamily="34" charset="0"/>
              </a:defRPr>
            </a:lvl1pPr>
            <a:lvl2pPr>
              <a:defRPr sz="2200">
                <a:latin typeface="Century Gothic" pitchFamily="34" charset="0"/>
              </a:defRPr>
            </a:lvl2pPr>
            <a:lvl3pPr>
              <a:defRPr sz="2200">
                <a:latin typeface="Century Gothic" pitchFamily="34" charset="0"/>
              </a:defRPr>
            </a:lvl3pPr>
            <a:lvl4pPr>
              <a:defRPr>
                <a:latin typeface="Century Gothic" pitchFamily="34" charset="0"/>
              </a:defRPr>
            </a:lvl4pPr>
            <a:lvl5pPr>
              <a:defRPr>
                <a:latin typeface="Century Gothic" pitchFamily="34" charset="0"/>
              </a:defRPr>
            </a:lvl5pPr>
          </a:lstStyle>
          <a:p>
            <a:pPr lvl="0"/>
            <a:r>
              <a:rPr lang="cs-CZ" dirty="0"/>
              <a:t>Klepnutím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cs-CZ" dirty="0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dirty="0"/>
              <a:t>Klepnutím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zápatí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patí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/>
              <a:t>Klepnutím na ikonu přidáte obrázek.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Obrázek 14" descr="Ramecek_normal.pn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428625"/>
            <a:ext cx="8229600" cy="9890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Klepnutím lze upravit styl předlohy nadpisů.</a:t>
            </a:r>
          </a:p>
        </p:txBody>
      </p:sp>
      <p:sp>
        <p:nvSpPr>
          <p:cNvPr id="1028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04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dirty="0"/>
              <a:t>Klepnutím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TextovéPole 10"/>
          <p:cNvSpPr txBox="1">
            <a:spLocks noChangeArrowheads="1"/>
          </p:cNvSpPr>
          <p:nvPr userDrawn="1"/>
        </p:nvSpPr>
        <p:spPr bwMode="auto">
          <a:xfrm>
            <a:off x="6500813" y="6286500"/>
            <a:ext cx="2500312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fld id="{6284C4BE-4DA2-4F3F-9EB4-72F9BE434DF9}" type="slidenum">
              <a:rPr lang="cs-CZ" sz="1200" smtClean="0">
                <a:solidFill>
                  <a:srgbClr val="A6A6A6"/>
                </a:solidFill>
                <a:latin typeface="Century Gothic" pitchFamily="34" charset="0"/>
              </a:rPr>
              <a:pPr algn="r" eaLnBrk="1" hangingPunct="1">
                <a:defRPr/>
              </a:pPr>
              <a:t>‹#›</a:t>
            </a:fld>
            <a:r>
              <a:rPr lang="cs-CZ" sz="1200">
                <a:solidFill>
                  <a:srgbClr val="A6A6A6"/>
                </a:solidFill>
                <a:latin typeface="Century Gothic" pitchFamily="34" charset="0"/>
              </a:rPr>
              <a:t> </a:t>
            </a:r>
          </a:p>
        </p:txBody>
      </p:sp>
      <p:sp>
        <p:nvSpPr>
          <p:cNvPr id="1031" name="TextovéPole 12"/>
          <p:cNvSpPr txBox="1">
            <a:spLocks noChangeArrowheads="1"/>
          </p:cNvSpPr>
          <p:nvPr userDrawn="1"/>
        </p:nvSpPr>
        <p:spPr bwMode="auto">
          <a:xfrm>
            <a:off x="142875" y="6296025"/>
            <a:ext cx="2700338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cs-CZ" sz="1200" dirty="0">
                <a:solidFill>
                  <a:srgbClr val="A6A6A6"/>
                </a:solidFill>
                <a:latin typeface="Century Gothic" pitchFamily="34" charset="0"/>
              </a:rPr>
              <a:t>OHK Louny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  <p:sldLayoutId id="2147483961" r:id="rId2"/>
    <p:sldLayoutId id="2147483962" r:id="rId3"/>
    <p:sldLayoutId id="2147483963" r:id="rId4"/>
    <p:sldLayoutId id="2147483964" r:id="rId5"/>
    <p:sldLayoutId id="2147483965" r:id="rId6"/>
    <p:sldLayoutId id="2147483966" r:id="rId7"/>
    <p:sldLayoutId id="2147483967" r:id="rId8"/>
    <p:sldLayoutId id="2147483968" r:id="rId9"/>
    <p:sldLayoutId id="2147483969" r:id="rId10"/>
    <p:sldLayoutId id="2147483970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 kern="1200" cap="all">
          <a:solidFill>
            <a:schemeClr val="tx1"/>
          </a:solidFill>
          <a:effectLst>
            <a:innerShdw blurRad="63500" dist="50800" dir="5400000">
              <a:prstClr val="black">
                <a:alpha val="50000"/>
              </a:prstClr>
            </a:innerShdw>
          </a:effectLst>
          <a:latin typeface="Century Gothic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Century Gothic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Century Gothic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Century Gothic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Century Gothic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Franklin Gothic Dem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Franklin Gothic Dem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Franklin Gothic Dem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Franklin Gothic Dem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2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/>
          </p:nvPr>
        </p:nvSpPr>
        <p:spPr>
          <a:xfrm>
            <a:off x="714348" y="1071546"/>
            <a:ext cx="7772400" cy="14700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cs-CZ" sz="3600" dirty="0"/>
            </a:br>
            <a:endParaRPr lang="cs-CZ" dirty="0"/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>
          <a:xfrm>
            <a:off x="214313" y="428625"/>
            <a:ext cx="8715375" cy="4714875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3600" b="1" dirty="0">
                <a:solidFill>
                  <a:schemeClr val="tx1"/>
                </a:solidFill>
              </a:rPr>
              <a:t>Okresní hospodářské komory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cs-CZ" sz="3600" b="1" dirty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cs-CZ" sz="3600" b="1" dirty="0">
                <a:solidFill>
                  <a:schemeClr val="tx1"/>
                </a:solidFill>
              </a:rPr>
              <a:t>Krajská hospodářská komora ÚK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cs-CZ" sz="3600" b="1" dirty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cs-CZ" sz="3600" b="1" dirty="0">
                <a:solidFill>
                  <a:schemeClr val="tx1"/>
                </a:solidFill>
              </a:rPr>
              <a:t>Hospodářská komora ČR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cs-CZ" sz="3600" b="1" dirty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cs-CZ" sz="3600" b="1" dirty="0">
                <a:solidFill>
                  <a:schemeClr val="tx1"/>
                </a:solidFill>
              </a:rPr>
              <a:t>živnostenská společenstva</a:t>
            </a:r>
            <a:endParaRPr lang="cs-CZ" sz="3600" dirty="0">
              <a:solidFill>
                <a:schemeClr val="tx1"/>
              </a:solidFill>
            </a:endParaRPr>
          </a:p>
        </p:txBody>
      </p:sp>
      <p:sp>
        <p:nvSpPr>
          <p:cNvPr id="6" name="Šipka dolů 5"/>
          <p:cNvSpPr/>
          <p:nvPr/>
        </p:nvSpPr>
        <p:spPr>
          <a:xfrm>
            <a:off x="4427984" y="1052736"/>
            <a:ext cx="28803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ipka dolů 6"/>
          <p:cNvSpPr/>
          <p:nvPr/>
        </p:nvSpPr>
        <p:spPr>
          <a:xfrm>
            <a:off x="4427984" y="2348880"/>
            <a:ext cx="28803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ipka nahoru 7"/>
          <p:cNvSpPr/>
          <p:nvPr/>
        </p:nvSpPr>
        <p:spPr>
          <a:xfrm>
            <a:off x="4427984" y="3717032"/>
            <a:ext cx="21602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/>
          </p:nvPr>
        </p:nvSpPr>
        <p:spPr>
          <a:xfrm>
            <a:off x="714348" y="1071546"/>
            <a:ext cx="7772400" cy="14700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cs-CZ" sz="3600" dirty="0"/>
            </a:br>
            <a:endParaRPr lang="cs-CZ" dirty="0"/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>
          <a:xfrm>
            <a:off x="214313" y="428625"/>
            <a:ext cx="8715375" cy="471487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cs-CZ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>
              <a:lnSpc>
                <a:spcPct val="150000"/>
              </a:lnSpc>
              <a:defRPr/>
            </a:pPr>
            <a:r>
              <a:rPr lang="cs-CZ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</a:t>
            </a:r>
            <a:r>
              <a:rPr lang="cs-CZ" altLang="cs-CZ" sz="2400" dirty="0"/>
              <a:t>HK ČR ze zákona reprezentuje </a:t>
            </a:r>
            <a:r>
              <a:rPr lang="cs-CZ" altLang="cs-CZ" sz="2400" b="1" dirty="0"/>
              <a:t>všechny podnikatele</a:t>
            </a:r>
            <a:r>
              <a:rPr lang="cs-CZ" altLang="cs-CZ" sz="2400" dirty="0"/>
              <a:t> (</a:t>
            </a:r>
            <a:r>
              <a:rPr lang="cs-CZ" sz="2400" dirty="0"/>
              <a:t>Zákon 301/92 Sb.</a:t>
            </a:r>
            <a:r>
              <a:rPr lang="cs-CZ" altLang="cs-CZ" sz="2400" dirty="0"/>
              <a:t>)</a:t>
            </a:r>
          </a:p>
          <a:p>
            <a:pPr algn="l">
              <a:lnSpc>
                <a:spcPct val="150000"/>
              </a:lnSpc>
              <a:defRPr/>
            </a:pPr>
            <a:endParaRPr lang="cs-CZ" altLang="cs-CZ" sz="2400" dirty="0"/>
          </a:p>
          <a:p>
            <a:pPr algn="l">
              <a:lnSpc>
                <a:spcPct val="150000"/>
              </a:lnSpc>
              <a:defRPr/>
            </a:pPr>
            <a:r>
              <a:rPr lang="cs-CZ" altLang="cs-CZ" sz="2400" dirty="0"/>
              <a:t>- členství je dobrovolné (přes 16 tis. členů)</a:t>
            </a:r>
          </a:p>
          <a:p>
            <a:pPr algn="l">
              <a:lnSpc>
                <a:spcPct val="150000"/>
              </a:lnSpc>
              <a:defRPr/>
            </a:pPr>
            <a:endParaRPr lang="cs-CZ" altLang="cs-CZ" sz="2400" dirty="0"/>
          </a:p>
          <a:p>
            <a:pPr algn="l">
              <a:lnSpc>
                <a:spcPct val="150000"/>
              </a:lnSpc>
              <a:defRPr/>
            </a:pPr>
            <a:r>
              <a:rPr lang="cs-CZ" altLang="cs-CZ" sz="2400" dirty="0"/>
              <a:t>- představuje cca 63% pracovníků z celkové zaměstnanosti soukromého sektoru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cs-CZ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cs-CZ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/>
          </p:nvPr>
        </p:nvSpPr>
        <p:spPr>
          <a:xfrm>
            <a:off x="714348" y="1071546"/>
            <a:ext cx="7772400" cy="14700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cs-CZ" sz="3600" dirty="0"/>
            </a:br>
            <a:endParaRPr lang="cs-CZ" dirty="0"/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>
          <a:xfrm>
            <a:off x="214313" y="428625"/>
            <a:ext cx="8715375" cy="471487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Rozvoj podnikání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cs-CZ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>
              <a:lnSpc>
                <a:spcPct val="150000"/>
              </a:lnSpc>
              <a:defRPr/>
            </a:pPr>
            <a:r>
              <a:rPr lang="cs-CZ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Reprezentace podnikatelů a jejich potřeb na různých úrovních a skupinách:</a:t>
            </a:r>
          </a:p>
          <a:p>
            <a:pPr algn="l">
              <a:lnSpc>
                <a:spcPct val="150000"/>
              </a:lnSpc>
              <a:defRPr/>
            </a:pPr>
            <a:endParaRPr lang="cs-CZ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>
              <a:lnSpc>
                <a:spcPct val="150000"/>
              </a:lnSpc>
              <a:defRPr/>
            </a:pPr>
            <a:r>
              <a:rPr lang="cs-CZ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1) národní  úroveň (legislativní připomínky, komise při ministerstvech, ...)</a:t>
            </a:r>
          </a:p>
          <a:p>
            <a:pPr algn="l">
              <a:lnSpc>
                <a:spcPct val="150000"/>
              </a:lnSpc>
              <a:defRPr/>
            </a:pPr>
            <a:r>
              <a:rPr lang="cs-CZ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2) regionální úroveň (krajské výbory, komise, rady, platformy, …)</a:t>
            </a:r>
          </a:p>
          <a:p>
            <a:pPr algn="l">
              <a:lnSpc>
                <a:spcPct val="150000"/>
              </a:lnSpc>
              <a:buFontTx/>
              <a:buChar char="-"/>
              <a:defRPr/>
            </a:pPr>
            <a:endParaRPr lang="cs-CZ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cs-CZ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cs-CZ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/>
          </p:nvPr>
        </p:nvSpPr>
        <p:spPr>
          <a:xfrm>
            <a:off x="714348" y="1071546"/>
            <a:ext cx="7772400" cy="14700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cs-CZ" sz="3600" dirty="0"/>
            </a:br>
            <a:endParaRPr lang="cs-CZ" dirty="0"/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>
          <a:xfrm>
            <a:off x="214313" y="428625"/>
            <a:ext cx="8715375" cy="471487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Oblasti rozvoje podnikání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cs-CZ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>
              <a:lnSpc>
                <a:spcPct val="150000"/>
              </a:lnSpc>
              <a:defRPr/>
            </a:pPr>
            <a:r>
              <a:rPr lang="cs-CZ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Vzdělanost (firemní vzdělávání, VŠ, SŠ, ZŠ, MŠ)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endParaRPr lang="cs-CZ" sz="1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cs-CZ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Energie (dostupnost, bezpečnost)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endParaRPr lang="cs-CZ" sz="1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cs-CZ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Infrastruktura (dopravní, technická, …)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endParaRPr lang="cs-CZ" sz="1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cs-CZ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Inovace (</a:t>
            </a:r>
            <a:r>
              <a:rPr lang="cs-CZ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VaV</a:t>
            </a:r>
            <a:r>
              <a:rPr lang="cs-CZ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VŠ, …)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endParaRPr lang="cs-CZ" sz="1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cs-CZ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Mezinárodní spolupráce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endParaRPr lang="cs-CZ" sz="1200" dirty="0">
              <a:solidFill>
                <a:srgbClr val="FF0000"/>
              </a:solidFill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cs-CZ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Podpory (EU, ČR, krajské, …)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endParaRPr lang="cs-CZ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cs-CZ" sz="7200" dirty="0"/>
              <a:t>www. komora.</a:t>
            </a:r>
            <a:r>
              <a:rPr lang="cs-CZ" sz="7200" dirty="0" err="1"/>
              <a:t>cz</a:t>
            </a:r>
            <a:endParaRPr lang="cs-CZ" sz="7200" dirty="0"/>
          </a:p>
          <a:p>
            <a:pPr algn="ctr">
              <a:buNone/>
            </a:pPr>
            <a:r>
              <a:rPr lang="cs-CZ" sz="7200" dirty="0"/>
              <a:t>www.khk-</a:t>
            </a:r>
            <a:r>
              <a:rPr lang="cs-CZ" sz="7200" dirty="0" err="1"/>
              <a:t>usti.cz</a:t>
            </a:r>
            <a:endParaRPr lang="cs-CZ" sz="7200" dirty="0"/>
          </a:p>
          <a:p>
            <a:pPr marL="0" indent="0"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/>
          </p:nvPr>
        </p:nvSpPr>
        <p:spPr>
          <a:xfrm>
            <a:off x="714348" y="1071546"/>
            <a:ext cx="7772400" cy="14700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cs-CZ" sz="3600" dirty="0"/>
            </a:br>
            <a:endParaRPr lang="cs-CZ" dirty="0"/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>
          <a:xfrm>
            <a:off x="179512" y="836712"/>
            <a:ext cx="8715375" cy="256832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cs-CZ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cs-CZ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cs-CZ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Děkuji za pozornost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cs-CZ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cs-CZ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cs-CZ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HKCR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HKCR</Template>
  <TotalTime>5200</TotalTime>
  <Words>154</Words>
  <Application>Microsoft Office PowerPoint</Application>
  <PresentationFormat>Předvádění na obrazovce (4:3)</PresentationFormat>
  <Paragraphs>45</Paragraphs>
  <Slides>6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11" baseType="lpstr">
      <vt:lpstr>Arial</vt:lpstr>
      <vt:lpstr>Calibri</vt:lpstr>
      <vt:lpstr>Century Gothic</vt:lpstr>
      <vt:lpstr>Franklin Gothic Demi</vt:lpstr>
      <vt:lpstr>HKCR</vt:lpstr>
      <vt:lpstr> </vt:lpstr>
      <vt:lpstr> </vt:lpstr>
      <vt:lpstr> </vt:lpstr>
      <vt:lpstr> </vt:lpstr>
      <vt:lpstr>Prezentace aplikace PowerPoint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počitač</dc:creator>
  <cp:lastModifiedBy>František Jochman</cp:lastModifiedBy>
  <cp:revision>482</cp:revision>
  <dcterms:created xsi:type="dcterms:W3CDTF">2011-05-12T22:14:57Z</dcterms:created>
  <dcterms:modified xsi:type="dcterms:W3CDTF">2025-02-10T06:47:56Z</dcterms:modified>
</cp:coreProperties>
</file>